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77" r:id="rId9"/>
    <p:sldId id="278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9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80" r:id="rId2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3BB27-4467-4DD9-8C56-4D23432F7AE7}" type="datetimeFigureOut">
              <a:rPr lang="nl-NL" smtClean="0"/>
              <a:t>24-10-2016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4C6F0-3AA8-44C9-96D3-06A1E2B770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6211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4C6F0-3AA8-44C9-96D3-06A1E2B770F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9121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4C6F0-3AA8-44C9-96D3-06A1E2B770F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8374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4C6F0-3AA8-44C9-96D3-06A1E2B770F7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9566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ige driehoe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grpSp>
        <p:nvGrpSpPr>
          <p:cNvPr id="2" name="Groe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rije v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Vrije v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Vrije v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echte verbindingslijn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AD1412C-BD86-4A56-83A2-2D2768422477}" type="datetimeFigureOut">
              <a:rPr lang="nl-NL" smtClean="0"/>
              <a:t>24-10-2016</a:t>
            </a:fld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452C328-EEEE-4B59-BC2A-08EB266B78D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412C-BD86-4A56-83A2-2D2768422477}" type="datetimeFigureOut">
              <a:rPr lang="nl-NL" smtClean="0"/>
              <a:t>24-10-2016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C328-EEEE-4B59-BC2A-08EB266B78D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412C-BD86-4A56-83A2-2D2768422477}" type="datetimeFigureOut">
              <a:rPr lang="nl-NL" smtClean="0"/>
              <a:t>24-10-2016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C328-EEEE-4B59-BC2A-08EB266B78D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412C-BD86-4A56-83A2-2D2768422477}" type="datetimeFigureOut">
              <a:rPr lang="nl-NL" smtClean="0"/>
              <a:t>24-10-2016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C328-EEEE-4B59-BC2A-08EB266B78D9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412C-BD86-4A56-83A2-2D2768422477}" type="datetimeFigureOut">
              <a:rPr lang="nl-NL" smtClean="0"/>
              <a:t>24-10-2016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C328-EEEE-4B59-BC2A-08EB266B78D9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Punthaak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Punthaak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412C-BD86-4A56-83A2-2D2768422477}" type="datetimeFigureOut">
              <a:rPr lang="nl-NL" smtClean="0"/>
              <a:t>24-10-2016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C328-EEEE-4B59-BC2A-08EB266B78D9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412C-BD86-4A56-83A2-2D2768422477}" type="datetimeFigureOut">
              <a:rPr lang="nl-NL" smtClean="0"/>
              <a:t>24-10-2016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C328-EEEE-4B59-BC2A-08EB266B78D9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412C-BD86-4A56-83A2-2D2768422477}" type="datetimeFigureOut">
              <a:rPr lang="nl-NL" smtClean="0"/>
              <a:t>24-10-2016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C328-EEEE-4B59-BC2A-08EB266B78D9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412C-BD86-4A56-83A2-2D2768422477}" type="datetimeFigureOut">
              <a:rPr lang="nl-NL" smtClean="0"/>
              <a:t>24-10-2016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C328-EEEE-4B59-BC2A-08EB266B78D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AD1412C-BD86-4A56-83A2-2D2768422477}" type="datetimeFigureOut">
              <a:rPr lang="nl-NL" smtClean="0"/>
              <a:t>24-10-2016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C328-EEEE-4B59-BC2A-08EB266B78D9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AD1412C-BD86-4A56-83A2-2D2768422477}" type="datetimeFigureOut">
              <a:rPr lang="nl-NL" smtClean="0"/>
              <a:t>24-10-2016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452C328-EEEE-4B59-BC2A-08EB266B78D9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rije v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hthoekige driehoe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unthaak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Punthaak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Vrije v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echthoekige driehoe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AD1412C-BD86-4A56-83A2-2D2768422477}" type="datetimeFigureOut">
              <a:rPr lang="nl-NL" smtClean="0"/>
              <a:t>24-10-2016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452C328-EEEE-4B59-BC2A-08EB266B78D9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pedia.org/wiki/Verwonding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nl.wikipedia.org/w/index.php?title=Tandreplantatie&amp;action=edit&amp;redlink=1" TargetMode="External"/><Relationship Id="rId4" Type="http://schemas.openxmlformats.org/officeDocument/2006/relationships/hyperlink" Target="https://nl.wikipedia.org/w/index.php?title=Tandtransplantatie&amp;action=edit&amp;redlink=1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Gebitskenmerken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H9</a:t>
            </a:r>
          </a:p>
          <a:p>
            <a:r>
              <a:rPr lang="nl-NL" dirty="0" smtClean="0"/>
              <a:t>Aandoeningen van </a:t>
            </a:r>
            <a:r>
              <a:rPr lang="nl-NL" dirty="0" smtClean="0"/>
              <a:t>het parodontium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7996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2204864"/>
            <a:ext cx="6777317" cy="3627765"/>
          </a:xfrm>
        </p:spPr>
        <p:txBody>
          <a:bodyPr>
            <a:normAutofit fontScale="85000" lnSpcReduction="10000"/>
          </a:bodyPr>
          <a:lstStyle/>
          <a:p>
            <a:r>
              <a:rPr lang="nl-NL" dirty="0" smtClean="0"/>
              <a:t>Echte </a:t>
            </a:r>
            <a:r>
              <a:rPr lang="nl-NL" dirty="0" smtClean="0"/>
              <a:t>therapie voor parodontitis is er </a:t>
            </a:r>
            <a:r>
              <a:rPr lang="nl-NL" dirty="0" smtClean="0"/>
              <a:t>niet </a:t>
            </a:r>
            <a:endParaRPr lang="nl-NL" dirty="0"/>
          </a:p>
          <a:p>
            <a:r>
              <a:rPr lang="nl-NL" dirty="0" smtClean="0"/>
              <a:t>Proces v</a:t>
            </a:r>
            <a:r>
              <a:rPr lang="nl-NL" dirty="0" smtClean="0"/>
              <a:t>ertragen kan, </a:t>
            </a:r>
            <a:r>
              <a:rPr lang="nl-NL" dirty="0" smtClean="0"/>
              <a:t>maar moeilijk te genezen</a:t>
            </a:r>
          </a:p>
          <a:p>
            <a:r>
              <a:rPr lang="nl-NL" dirty="0" smtClean="0"/>
              <a:t>De 1</a:t>
            </a:r>
            <a:r>
              <a:rPr lang="nl-NL" baseline="30000" dirty="0" smtClean="0"/>
              <a:t>e</a:t>
            </a:r>
            <a:r>
              <a:rPr lang="nl-NL" dirty="0" smtClean="0"/>
              <a:t> fase bestaat uit een grondige gebitsreiniging en verwijdering van tandsteen</a:t>
            </a:r>
          </a:p>
          <a:p>
            <a:r>
              <a:rPr lang="nl-NL" dirty="0" smtClean="0"/>
              <a:t>Ook moet de patiënt zelf het gebit gronding schoonhouden</a:t>
            </a:r>
          </a:p>
          <a:p>
            <a:r>
              <a:rPr lang="nl-NL" dirty="0" smtClean="0"/>
              <a:t>De pockets worden chirurgisch gereinigd </a:t>
            </a:r>
            <a:r>
              <a:rPr lang="nl-NL" dirty="0" smtClean="0"/>
              <a:t>(curettage) </a:t>
            </a:r>
            <a:r>
              <a:rPr lang="nl-NL" dirty="0" smtClean="0"/>
              <a:t>of verwijderd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89168"/>
          </a:xfrm>
        </p:spPr>
        <p:txBody>
          <a:bodyPr/>
          <a:lstStyle/>
          <a:p>
            <a:r>
              <a:rPr lang="nl-NL" dirty="0" smtClean="0"/>
              <a:t>Therapie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81000"/>
            <a:ext cx="3462878" cy="18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227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1340768"/>
            <a:ext cx="6777317" cy="4491861"/>
          </a:xfrm>
        </p:spPr>
        <p:txBody>
          <a:bodyPr>
            <a:normAutofit/>
          </a:bodyPr>
          <a:lstStyle/>
          <a:p>
            <a:r>
              <a:rPr lang="nl-NL" dirty="0" smtClean="0"/>
              <a:t>Nadat de 1</a:t>
            </a:r>
            <a:r>
              <a:rPr lang="nl-NL" baseline="30000" dirty="0" smtClean="0"/>
              <a:t>e</a:t>
            </a:r>
            <a:r>
              <a:rPr lang="nl-NL" dirty="0" smtClean="0"/>
              <a:t> fase is afgerond zal de patiënt regelmatig moeten </a:t>
            </a:r>
            <a:r>
              <a:rPr lang="nl-NL" dirty="0" smtClean="0"/>
              <a:t>terugkomen (</a:t>
            </a:r>
            <a:r>
              <a:rPr lang="nl-NL" b="1" dirty="0" err="1" smtClean="0"/>
              <a:t>recall</a:t>
            </a:r>
            <a:r>
              <a:rPr lang="nl-NL" dirty="0" smtClean="0"/>
              <a:t>) </a:t>
            </a:r>
            <a:r>
              <a:rPr lang="nl-NL" dirty="0" smtClean="0"/>
              <a:t>voor een uitgebreide </a:t>
            </a:r>
            <a:r>
              <a:rPr lang="nl-NL" dirty="0" smtClean="0"/>
              <a:t>gebitsreiniging</a:t>
            </a:r>
          </a:p>
          <a:p>
            <a:endParaRPr lang="nl-NL" dirty="0" smtClean="0"/>
          </a:p>
          <a:p>
            <a:r>
              <a:rPr lang="nl-NL" dirty="0"/>
              <a:t>U</a:t>
            </a:r>
            <a:r>
              <a:rPr lang="nl-NL" dirty="0" smtClean="0"/>
              <a:t>itgebreide </a:t>
            </a:r>
            <a:r>
              <a:rPr lang="nl-NL" dirty="0" smtClean="0"/>
              <a:t>instructie mondhygiëne 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Mondhygiëne op een </a:t>
            </a:r>
            <a:r>
              <a:rPr lang="nl-NL" dirty="0" smtClean="0"/>
              <a:t>hoog niveau </a:t>
            </a:r>
            <a:r>
              <a:rPr lang="nl-NL" dirty="0" smtClean="0"/>
              <a:t>handhaven</a:t>
            </a:r>
            <a:r>
              <a:rPr lang="nl-NL" dirty="0" smtClean="0"/>
              <a:t>, </a:t>
            </a:r>
            <a:r>
              <a:rPr lang="nl-NL" dirty="0" smtClean="0"/>
              <a:t>zo niet dan gaan de elementen verloren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1443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44008" y="692696"/>
            <a:ext cx="3304572" cy="576064"/>
          </a:xfrm>
        </p:spPr>
        <p:txBody>
          <a:bodyPr/>
          <a:lstStyle/>
          <a:p>
            <a:pPr algn="l"/>
            <a:r>
              <a:rPr lang="nl-NL" dirty="0" err="1" smtClean="0"/>
              <a:t>Ankylose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2"/>
          </p:nvPr>
        </p:nvSpPr>
        <p:spPr>
          <a:xfrm>
            <a:off x="323528" y="3501008"/>
            <a:ext cx="8640960" cy="2880320"/>
          </a:xfrm>
        </p:spPr>
        <p:txBody>
          <a:bodyPr>
            <a:norm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nl-NL" dirty="0" smtClean="0"/>
              <a:t>Bij </a:t>
            </a:r>
            <a:r>
              <a:rPr lang="nl-NL" b="1" dirty="0" err="1" smtClean="0"/>
              <a:t>ankylose</a:t>
            </a:r>
            <a:r>
              <a:rPr lang="nl-NL" b="1" dirty="0" smtClean="0"/>
              <a:t> </a:t>
            </a:r>
            <a:r>
              <a:rPr lang="nl-NL" dirty="0" smtClean="0"/>
              <a:t>is het wortelvlies (ligamentum parodontale) niet meer aanwezig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nl-NL" dirty="0" smtClean="0"/>
              <a:t>De wortel van het element is aan het bot vast gegroeid, en staat onbeweeglijk vast is de kaak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nl-NL" dirty="0"/>
              <a:t>V</a:t>
            </a:r>
            <a:r>
              <a:rPr lang="nl-NL" dirty="0" smtClean="0"/>
              <a:t>erschillende </a:t>
            </a:r>
            <a:r>
              <a:rPr lang="nl-NL" dirty="0" smtClean="0"/>
              <a:t>oorzaken voor </a:t>
            </a:r>
            <a:r>
              <a:rPr lang="nl-NL" dirty="0" err="1" smtClean="0"/>
              <a:t>ankylose</a:t>
            </a:r>
            <a:r>
              <a:rPr lang="nl-NL" dirty="0" smtClean="0"/>
              <a:t>:</a:t>
            </a:r>
          </a:p>
          <a:p>
            <a:pPr algn="l"/>
            <a:r>
              <a:rPr lang="nl-NL" dirty="0" smtClean="0"/>
              <a:t>Ontsteking </a:t>
            </a:r>
            <a:r>
              <a:rPr lang="nl-NL" dirty="0" smtClean="0"/>
              <a:t>van de wortelpunt na ongeval of na </a:t>
            </a:r>
            <a:r>
              <a:rPr lang="nl-NL" dirty="0" smtClean="0"/>
              <a:t>wortelkanaalbehandeling</a:t>
            </a:r>
          </a:p>
          <a:p>
            <a:pPr algn="l"/>
            <a:endParaRPr lang="nl-NL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nl-NL" dirty="0" err="1" smtClean="0"/>
              <a:t>Ankylose</a:t>
            </a:r>
            <a:r>
              <a:rPr lang="nl-NL" dirty="0" smtClean="0"/>
              <a:t> is zeldzaam en is vaker zichtbaar in melkgebit dan in blijvend gebit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nl-NL" dirty="0" smtClean="0"/>
              <a:t>Op een röntgenfoto is het </a:t>
            </a:r>
            <a:r>
              <a:rPr lang="nl-NL" u="sng" dirty="0" smtClean="0"/>
              <a:t>wortelvlies</a:t>
            </a:r>
            <a:r>
              <a:rPr lang="nl-NL" dirty="0" smtClean="0"/>
              <a:t> zichtbaar als een dunne zwarte lijn </a:t>
            </a:r>
            <a:r>
              <a:rPr lang="nl-NL" dirty="0" smtClean="0"/>
              <a:t>tuss</a:t>
            </a:r>
            <a:r>
              <a:rPr lang="nl-NL" dirty="0" smtClean="0"/>
              <a:t>en het </a:t>
            </a:r>
            <a:r>
              <a:rPr lang="nl-NL" dirty="0" smtClean="0"/>
              <a:t>bot </a:t>
            </a:r>
            <a:r>
              <a:rPr lang="nl-NL" dirty="0" smtClean="0"/>
              <a:t>en </a:t>
            </a:r>
            <a:r>
              <a:rPr lang="nl-NL" dirty="0" smtClean="0"/>
              <a:t>element,  </a:t>
            </a:r>
            <a:r>
              <a:rPr lang="nl-NL" dirty="0"/>
              <a:t>b</a:t>
            </a:r>
            <a:r>
              <a:rPr lang="nl-NL" dirty="0" smtClean="0"/>
              <a:t>ij </a:t>
            </a:r>
            <a:r>
              <a:rPr lang="nl-NL" dirty="0" err="1" smtClean="0"/>
              <a:t>ankylose</a:t>
            </a:r>
            <a:r>
              <a:rPr lang="nl-NL" dirty="0" smtClean="0"/>
              <a:t> is deze lijn niet </a:t>
            </a:r>
            <a:r>
              <a:rPr lang="nl-NL" dirty="0" smtClean="0"/>
              <a:t>aanwezig!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2184400" cy="2794000"/>
          </a:xfrm>
        </p:spPr>
      </p:pic>
      <p:sp>
        <p:nvSpPr>
          <p:cNvPr id="2" name="Rechthoek 1"/>
          <p:cNvSpPr/>
          <p:nvPr/>
        </p:nvSpPr>
        <p:spPr>
          <a:xfrm>
            <a:off x="2987824" y="1772816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err="1">
                <a:latin typeface="Arial" panose="020B0604020202020204" pitchFamily="34" charset="0"/>
              </a:rPr>
              <a:t>Ankylose</a:t>
            </a:r>
            <a:r>
              <a:rPr lang="nl-NL" dirty="0">
                <a:latin typeface="Arial" panose="020B0604020202020204" pitchFamily="34" charset="0"/>
              </a:rPr>
              <a:t> van een </a:t>
            </a:r>
            <a:r>
              <a:rPr lang="nl-NL" dirty="0" smtClean="0">
                <a:latin typeface="Arial" panose="020B0604020202020204" pitchFamily="34" charset="0"/>
              </a:rPr>
              <a:t>komt </a:t>
            </a:r>
            <a:r>
              <a:rPr lang="nl-NL" dirty="0">
                <a:latin typeface="Arial" panose="020B0604020202020204" pitchFamily="34" charset="0"/>
              </a:rPr>
              <a:t>meestal voor na </a:t>
            </a:r>
            <a:r>
              <a:rPr lang="nl-NL" dirty="0">
                <a:latin typeface="Arial" panose="020B0604020202020204" pitchFamily="34" charset="0"/>
                <a:hlinkClick r:id="rId3" tooltip="Verwonding"/>
              </a:rPr>
              <a:t>trauma</a:t>
            </a:r>
            <a:r>
              <a:rPr lang="nl-NL" dirty="0">
                <a:latin typeface="Arial" panose="020B0604020202020204" pitchFamily="34" charset="0"/>
              </a:rPr>
              <a:t> of na een </a:t>
            </a:r>
            <a:r>
              <a:rPr lang="nl-NL" dirty="0">
                <a:latin typeface="Arial" panose="020B0604020202020204" pitchFamily="34" charset="0"/>
                <a:hlinkClick r:id="rId4" tooltip="Tandtransplantatie (de pagina bestaat niet)"/>
              </a:rPr>
              <a:t>tandtransplantatie</a:t>
            </a:r>
            <a:r>
              <a:rPr lang="nl-NL" dirty="0">
                <a:latin typeface="Arial" panose="020B0604020202020204" pitchFamily="34" charset="0"/>
              </a:rPr>
              <a:t>, of na een </a:t>
            </a:r>
            <a:r>
              <a:rPr lang="nl-NL" dirty="0">
                <a:latin typeface="Arial" panose="020B0604020202020204" pitchFamily="34" charset="0"/>
                <a:hlinkClick r:id="rId5" tooltip="Tandreplantatie (de pagina bestaat niet)"/>
              </a:rPr>
              <a:t>tandreplantatie</a:t>
            </a:r>
            <a:r>
              <a:rPr lang="nl-NL" dirty="0">
                <a:solidFill>
                  <a:srgbClr val="252525"/>
                </a:solidFill>
                <a:latin typeface="Arial" panose="020B0604020202020204" pitchFamily="34" charset="0"/>
              </a:rPr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0337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G</a:t>
            </a:r>
            <a:r>
              <a:rPr lang="nl-NL" dirty="0" smtClean="0"/>
              <a:t>een </a:t>
            </a:r>
            <a:r>
              <a:rPr lang="nl-NL" dirty="0" smtClean="0"/>
              <a:t>behandeling voor </a:t>
            </a:r>
            <a:r>
              <a:rPr lang="nl-NL" dirty="0" err="1" smtClean="0"/>
              <a:t>ankylose</a:t>
            </a:r>
            <a:r>
              <a:rPr lang="nl-NL" dirty="0" smtClean="0"/>
              <a:t>; maar dit vaak ook niet nodig omdat ze een goede prognose hebben</a:t>
            </a:r>
          </a:p>
          <a:p>
            <a:r>
              <a:rPr lang="nl-NL" dirty="0" smtClean="0"/>
              <a:t>Wanneer er wel een </a:t>
            </a:r>
            <a:r>
              <a:rPr lang="nl-NL" dirty="0" err="1" smtClean="0"/>
              <a:t>ankylotisch</a:t>
            </a:r>
            <a:r>
              <a:rPr lang="nl-NL" dirty="0" smtClean="0"/>
              <a:t> element geëxtraheerd moet worden gaat dit moeilijk.</a:t>
            </a:r>
          </a:p>
          <a:p>
            <a:r>
              <a:rPr lang="nl-NL" dirty="0"/>
              <a:t>H</a:t>
            </a:r>
            <a:r>
              <a:rPr lang="nl-NL" dirty="0" smtClean="0"/>
              <a:t>et </a:t>
            </a:r>
            <a:r>
              <a:rPr lang="nl-NL" dirty="0" smtClean="0"/>
              <a:t>element vaak vergroeid is met het </a:t>
            </a:r>
            <a:r>
              <a:rPr lang="nl-NL" dirty="0" smtClean="0"/>
              <a:t>bot</a:t>
            </a:r>
            <a:endParaRPr lang="nl-NL" dirty="0" smtClean="0"/>
          </a:p>
          <a:p>
            <a:r>
              <a:rPr lang="nl-NL" dirty="0" smtClean="0"/>
              <a:t>Complicaties kunnen zijn dat hel element afbreek, of dat het kaakbot breekt</a:t>
            </a:r>
          </a:p>
          <a:p>
            <a:r>
              <a:rPr lang="nl-NL" dirty="0" smtClean="0"/>
              <a:t>Doorverwezen </a:t>
            </a:r>
            <a:r>
              <a:rPr lang="nl-NL" dirty="0" smtClean="0"/>
              <a:t>naar een kaakchirurge om het element chirurgisch te verwijderen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0763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51520" y="548680"/>
            <a:ext cx="2952328" cy="576065"/>
          </a:xfrm>
        </p:spPr>
        <p:txBody>
          <a:bodyPr>
            <a:normAutofit/>
          </a:bodyPr>
          <a:lstStyle/>
          <a:p>
            <a:r>
              <a:rPr lang="nl-NL" dirty="0" err="1" smtClean="0"/>
              <a:t>Hypercementose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2"/>
          </p:nvPr>
        </p:nvSpPr>
        <p:spPr>
          <a:xfrm>
            <a:off x="683568" y="2780928"/>
            <a:ext cx="7351808" cy="287397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nl-NL" b="1" dirty="0" err="1" smtClean="0"/>
              <a:t>Hypercementose</a:t>
            </a:r>
            <a:r>
              <a:rPr lang="nl-NL" dirty="0" smtClean="0"/>
              <a:t> </a:t>
            </a:r>
            <a:endParaRPr lang="nl-NL" dirty="0" smtClean="0"/>
          </a:p>
          <a:p>
            <a:pPr algn="l"/>
            <a:r>
              <a:rPr lang="nl-NL" dirty="0" smtClean="0"/>
              <a:t>= </a:t>
            </a:r>
            <a:r>
              <a:rPr lang="nl-NL" dirty="0" smtClean="0"/>
              <a:t>excessieve afzet van wortelcement door de </a:t>
            </a:r>
            <a:r>
              <a:rPr lang="nl-NL" dirty="0" err="1" smtClean="0"/>
              <a:t>cementoblasten</a:t>
            </a:r>
            <a:endParaRPr lang="nl-NL" dirty="0" smtClean="0"/>
          </a:p>
          <a:p>
            <a:pPr marL="285750" indent="-285750" algn="l">
              <a:buFont typeface="Arial" pitchFamily="34" charset="0"/>
              <a:buChar char="•"/>
            </a:pPr>
            <a:endParaRPr lang="nl-NL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nl-NL" dirty="0" smtClean="0"/>
              <a:t>Oorzaak is een plaatselijke irritatie van de wortel door bijvoorbeeld een ontsteking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nl-NL" dirty="0" smtClean="0"/>
              <a:t>Dit is alleen zichtbaar op een </a:t>
            </a:r>
            <a:r>
              <a:rPr lang="nl-NL" dirty="0" smtClean="0"/>
              <a:t>röntgenfoto.</a:t>
            </a:r>
            <a:endParaRPr lang="nl-NL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nl-NL" dirty="0" smtClean="0"/>
              <a:t>Wortel is plaatselijk dikker dan normaal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nl-NL" dirty="0" smtClean="0"/>
              <a:t>Onschuldige afwijking en vereist geen behandeling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nl-NL" dirty="0"/>
          </a:p>
          <a:p>
            <a:pPr marL="285750" indent="-285750" algn="l">
              <a:buFont typeface="Arial" pitchFamily="34" charset="0"/>
              <a:buChar char="•"/>
            </a:pPr>
            <a:r>
              <a:rPr lang="nl-NL" dirty="0" smtClean="0"/>
              <a:t>Extractie </a:t>
            </a:r>
            <a:r>
              <a:rPr lang="nl-NL" dirty="0" smtClean="0"/>
              <a:t>(verwijderen van een element</a:t>
            </a:r>
            <a:r>
              <a:rPr lang="nl-NL" dirty="0" smtClean="0"/>
              <a:t>) </a:t>
            </a:r>
            <a:r>
              <a:rPr lang="nl-NL" dirty="0" smtClean="0"/>
              <a:t>kan </a:t>
            </a:r>
            <a:r>
              <a:rPr lang="nl-NL" dirty="0" smtClean="0"/>
              <a:t>door de verdikking moeilijker verlopen 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60648"/>
            <a:ext cx="3351724" cy="2232248"/>
          </a:xfrm>
        </p:spPr>
      </p:pic>
    </p:spTree>
    <p:extLst>
      <p:ext uri="{BB962C8B-B14F-4D97-AF65-F5344CB8AC3E}">
        <p14:creationId xmlns:p14="http://schemas.microsoft.com/office/powerpoint/2010/main" val="2182990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3568" y="620688"/>
            <a:ext cx="4053024" cy="843574"/>
          </a:xfrm>
        </p:spPr>
        <p:txBody>
          <a:bodyPr>
            <a:normAutofit/>
          </a:bodyPr>
          <a:lstStyle/>
          <a:p>
            <a:pPr algn="l"/>
            <a:r>
              <a:rPr lang="nl-NL" dirty="0" smtClean="0"/>
              <a:t>Gevoelige tandhalzen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2"/>
          </p:nvPr>
        </p:nvSpPr>
        <p:spPr>
          <a:xfrm>
            <a:off x="683568" y="2852936"/>
            <a:ext cx="7351808" cy="2952328"/>
          </a:xfrm>
        </p:spPr>
        <p:txBody>
          <a:bodyPr/>
          <a:lstStyle/>
          <a:p>
            <a:pPr marL="285750" indent="-285750" algn="l">
              <a:buFont typeface="Arial" pitchFamily="34" charset="0"/>
              <a:buChar char="•"/>
            </a:pPr>
            <a:r>
              <a:rPr lang="nl-NL" dirty="0"/>
              <a:t>D</a:t>
            </a:r>
            <a:r>
              <a:rPr lang="nl-NL" dirty="0" smtClean="0"/>
              <a:t>e </a:t>
            </a:r>
            <a:r>
              <a:rPr lang="nl-NL" dirty="0" err="1" smtClean="0"/>
              <a:t>gingiva</a:t>
            </a:r>
            <a:r>
              <a:rPr lang="nl-NL" dirty="0" smtClean="0"/>
              <a:t> zich terug trekt en het worteloppervlak komt bloot te liggen kan dit gevoelig </a:t>
            </a:r>
            <a:r>
              <a:rPr lang="nl-NL" dirty="0" smtClean="0"/>
              <a:t>zijn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nl-NL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nl-NL" dirty="0" smtClean="0"/>
              <a:t>Tandvlees trekt zich terug bij irritatie van de </a:t>
            </a:r>
            <a:r>
              <a:rPr lang="nl-NL" dirty="0" err="1" smtClean="0"/>
              <a:t>gingiva</a:t>
            </a:r>
            <a:r>
              <a:rPr lang="nl-NL" dirty="0" smtClean="0"/>
              <a:t> door ophopend plak, slechte poetsmethodes, te harde tandenborstel of </a:t>
            </a:r>
            <a:r>
              <a:rPr lang="nl-NL" dirty="0" smtClean="0"/>
              <a:t>tandsteen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nl-NL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nl-NL" dirty="0" smtClean="0"/>
              <a:t>Patiënt klaagt over gevoeligheid bij warm en koud, zoet en zuur en aanraking met de </a:t>
            </a:r>
            <a:r>
              <a:rPr lang="nl-NL" dirty="0" smtClean="0"/>
              <a:t>borstel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996" y="584684"/>
            <a:ext cx="2931299" cy="1656184"/>
          </a:xfrm>
        </p:spPr>
      </p:pic>
    </p:spTree>
    <p:extLst>
      <p:ext uri="{BB962C8B-B14F-4D97-AF65-F5344CB8AC3E}">
        <p14:creationId xmlns:p14="http://schemas.microsoft.com/office/powerpoint/2010/main" val="1036725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Een echte therapie is er niet voor de klachten.</a:t>
            </a:r>
          </a:p>
          <a:p>
            <a:r>
              <a:rPr lang="nl-NL" dirty="0" smtClean="0"/>
              <a:t>Soms wordt er een vulling tegenaan gelegd om klachten te verminderen, maar wanneer de </a:t>
            </a:r>
            <a:r>
              <a:rPr lang="nl-NL" dirty="0" err="1" smtClean="0"/>
              <a:t>gingiva</a:t>
            </a:r>
            <a:r>
              <a:rPr lang="nl-NL" dirty="0" smtClean="0"/>
              <a:t> verder terug trekt komen de klachten weer terug</a:t>
            </a:r>
          </a:p>
          <a:p>
            <a:r>
              <a:rPr lang="nl-NL" dirty="0" smtClean="0"/>
              <a:t>Meest effectief zijn de tandpasta’s die hiervoor ontwikkeld zijn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Therapie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2528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l-NL" dirty="0" err="1"/>
              <a:t>Sensodyne</a:t>
            </a:r>
            <a:r>
              <a:rPr lang="nl-NL" dirty="0"/>
              <a:t> is speciaal ontwikkeld voor gevoelige tanden.</a:t>
            </a:r>
          </a:p>
          <a:p>
            <a:r>
              <a:rPr lang="nl-NL" dirty="0" err="1"/>
              <a:t>Sensodyne</a:t>
            </a:r>
            <a:r>
              <a:rPr lang="nl-NL" dirty="0"/>
              <a:t> biedt een assortiment tandpasta's, tandenborstels en mondwaters, dat speciaal ontwikkeld is voor gevoelige tanden. Zo is er bijvoorbeeld </a:t>
            </a:r>
            <a:r>
              <a:rPr lang="nl-NL" dirty="0" err="1"/>
              <a:t>Sensodyne</a:t>
            </a:r>
            <a:r>
              <a:rPr lang="nl-NL" dirty="0"/>
              <a:t> </a:t>
            </a:r>
            <a:r>
              <a:rPr lang="nl-NL" dirty="0" err="1"/>
              <a:t>Repair</a:t>
            </a:r>
            <a:r>
              <a:rPr lang="nl-NL" dirty="0"/>
              <a:t> &amp; </a:t>
            </a:r>
            <a:r>
              <a:rPr lang="nl-NL" dirty="0" err="1"/>
              <a:t>Protect</a:t>
            </a:r>
            <a:r>
              <a:rPr lang="nl-NL" dirty="0"/>
              <a:t> tandpasta die gevoelige plekken van je tanden kan herstellen*. </a:t>
            </a:r>
            <a:r>
              <a:rPr lang="nl-NL" dirty="0" err="1"/>
              <a:t>Sensodyne</a:t>
            </a:r>
            <a:r>
              <a:rPr lang="nl-NL" dirty="0"/>
              <a:t> Rapid biedt klinisch bewezen snelle verlichting voor gevoelige tanden. Voor een snelle verlichting in 60 seconden**, wrijf je een kleine hoeveelheid tandpasta rond de tandhals van de gevoelige tanden gedurende één minuut.</a:t>
            </a:r>
          </a:p>
          <a:p>
            <a:endParaRPr lang="nl-NL" dirty="0"/>
          </a:p>
          <a:p>
            <a:r>
              <a:rPr lang="nl-NL" dirty="0"/>
              <a:t>Het </a:t>
            </a:r>
            <a:r>
              <a:rPr lang="nl-NL" dirty="0" err="1"/>
              <a:t>Sensodyne</a:t>
            </a:r>
            <a:r>
              <a:rPr lang="nl-NL" dirty="0"/>
              <a:t> assortiment biedt verschillende varianten waaronder </a:t>
            </a:r>
            <a:r>
              <a:rPr lang="nl-NL" dirty="0" err="1"/>
              <a:t>Freshmint</a:t>
            </a:r>
            <a:r>
              <a:rPr lang="nl-NL" dirty="0"/>
              <a:t> en </a:t>
            </a:r>
            <a:r>
              <a:rPr lang="nl-NL" dirty="0" err="1"/>
              <a:t>Gentle</a:t>
            </a:r>
            <a:r>
              <a:rPr lang="nl-NL" dirty="0"/>
              <a:t> </a:t>
            </a:r>
            <a:r>
              <a:rPr lang="nl-NL" dirty="0" err="1"/>
              <a:t>Whitening</a:t>
            </a:r>
            <a:r>
              <a:rPr lang="nl-NL" dirty="0"/>
              <a:t>. </a:t>
            </a:r>
            <a:r>
              <a:rPr lang="nl-NL" dirty="0" err="1"/>
              <a:t>Sensodyne</a:t>
            </a:r>
            <a:r>
              <a:rPr lang="nl-NL" dirty="0"/>
              <a:t> geeft verlichting bij gevoelige tanden*.</a:t>
            </a:r>
          </a:p>
          <a:p>
            <a:endParaRPr lang="nl-NL" dirty="0"/>
          </a:p>
          <a:p>
            <a:r>
              <a:rPr lang="nl-NL" dirty="0"/>
              <a:t> </a:t>
            </a:r>
          </a:p>
          <a:p>
            <a:endParaRPr lang="nl-NL" dirty="0"/>
          </a:p>
          <a:p>
            <a:r>
              <a:rPr lang="nl-NL" dirty="0"/>
              <a:t>*</a:t>
            </a:r>
            <a:r>
              <a:rPr lang="nl-NL" dirty="0" err="1"/>
              <a:t>Sensodyne</a:t>
            </a:r>
            <a:r>
              <a:rPr lang="nl-NL" dirty="0"/>
              <a:t> geeft verlichting bij tweemaal daags poetsen.</a:t>
            </a:r>
          </a:p>
          <a:p>
            <a:endParaRPr lang="nl-NL" dirty="0"/>
          </a:p>
          <a:p>
            <a:r>
              <a:rPr lang="nl-NL" dirty="0"/>
              <a:t>**bij gebruik volgens de gebruiksaanwijzing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0554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412776"/>
            <a:ext cx="8892480" cy="4680520"/>
          </a:xfrm>
        </p:spPr>
        <p:txBody>
          <a:bodyPr>
            <a:normAutofit/>
          </a:bodyPr>
          <a:lstStyle/>
          <a:p>
            <a:r>
              <a:rPr lang="nl-NL" dirty="0"/>
              <a:t>T</a:t>
            </a:r>
            <a:r>
              <a:rPr lang="nl-NL" dirty="0" smtClean="0"/>
              <a:t>andpasta’s </a:t>
            </a:r>
            <a:r>
              <a:rPr lang="nl-NL" dirty="0" smtClean="0"/>
              <a:t>werken verschillend</a:t>
            </a:r>
          </a:p>
          <a:p>
            <a:r>
              <a:rPr lang="nl-NL" dirty="0" err="1"/>
              <a:t>K</a:t>
            </a:r>
            <a:r>
              <a:rPr lang="nl-NL" dirty="0" err="1" smtClean="0"/>
              <a:t>alciumchloride</a:t>
            </a:r>
            <a:r>
              <a:rPr lang="nl-NL" dirty="0" smtClean="0"/>
              <a:t> </a:t>
            </a:r>
            <a:r>
              <a:rPr lang="nl-NL" dirty="0" smtClean="0"/>
              <a:t>(</a:t>
            </a:r>
            <a:r>
              <a:rPr lang="nl-NL" dirty="0" err="1" smtClean="0"/>
              <a:t>KCl</a:t>
            </a:r>
            <a:r>
              <a:rPr lang="nl-NL" dirty="0" smtClean="0"/>
              <a:t>) in de tandpasta, dan dringen de K+  ionen de dentinekanaaltjes binnen, en zorgen ervoor dat de </a:t>
            </a:r>
            <a:r>
              <a:rPr lang="nl-NL" dirty="0" err="1" smtClean="0"/>
              <a:t>pulpa</a:t>
            </a:r>
            <a:r>
              <a:rPr lang="nl-NL" dirty="0" smtClean="0"/>
              <a:t> minder gevoelig wordt voor prikkels -&gt; pijn neemt af</a:t>
            </a:r>
          </a:p>
          <a:p>
            <a:r>
              <a:rPr lang="nl-NL" dirty="0" smtClean="0"/>
              <a:t>Zit er strontiumchloride (SrCl2) in de tandpasta, dat worden er kleine kristallen gevormd die de dentinekanaaltjes afsluiten. -&gt; pijnprikkel kan de </a:t>
            </a:r>
            <a:r>
              <a:rPr lang="nl-NL" dirty="0" err="1" smtClean="0"/>
              <a:t>pulpa</a:t>
            </a:r>
            <a:r>
              <a:rPr lang="nl-NL" dirty="0" smtClean="0"/>
              <a:t> niet meer </a:t>
            </a:r>
            <a:r>
              <a:rPr lang="nl-NL" dirty="0" smtClean="0"/>
              <a:t>bereiken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1372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11560" y="116632"/>
            <a:ext cx="5544616" cy="1512168"/>
          </a:xfrm>
        </p:spPr>
        <p:txBody>
          <a:bodyPr/>
          <a:lstStyle/>
          <a:p>
            <a:pPr algn="l"/>
            <a:r>
              <a:rPr lang="nl-NL" dirty="0" smtClean="0"/>
              <a:t>Aandoeningen van de </a:t>
            </a:r>
            <a:r>
              <a:rPr lang="nl-NL" dirty="0" err="1" smtClean="0"/>
              <a:t>pulpa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2"/>
          </p:nvPr>
        </p:nvSpPr>
        <p:spPr>
          <a:xfrm>
            <a:off x="467544" y="3126398"/>
            <a:ext cx="8676456" cy="3542962"/>
          </a:xfrm>
        </p:spPr>
        <p:txBody>
          <a:bodyPr>
            <a:norm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nl-NL" dirty="0" smtClean="0"/>
              <a:t>De </a:t>
            </a:r>
            <a:r>
              <a:rPr lang="nl-NL" dirty="0" err="1" smtClean="0"/>
              <a:t>pulpa</a:t>
            </a:r>
            <a:r>
              <a:rPr lang="nl-NL" dirty="0" smtClean="0"/>
              <a:t> reageert op de prikkels die van buitenaf komen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nl-NL" dirty="0" smtClean="0"/>
              <a:t>De meeste aandoeningen ontstaan door </a:t>
            </a:r>
            <a:r>
              <a:rPr lang="nl-NL" dirty="0" smtClean="0"/>
              <a:t>cariës (gaatjes)</a:t>
            </a:r>
            <a:endParaRPr lang="nl-NL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nl-NL" dirty="0" smtClean="0"/>
              <a:t>Hierbij dringen de bacteriën de </a:t>
            </a:r>
            <a:r>
              <a:rPr lang="nl-NL" dirty="0" err="1" smtClean="0"/>
              <a:t>pulpa</a:t>
            </a:r>
            <a:r>
              <a:rPr lang="nl-NL" dirty="0" smtClean="0"/>
              <a:t> binnen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nl-NL" dirty="0" err="1" smtClean="0"/>
              <a:t>Pulpa</a:t>
            </a:r>
            <a:r>
              <a:rPr lang="nl-NL" dirty="0" smtClean="0"/>
              <a:t> reageert met een </a:t>
            </a:r>
            <a:r>
              <a:rPr lang="nl-NL" dirty="0" err="1" smtClean="0"/>
              <a:t>onstekingsreactie</a:t>
            </a:r>
            <a:r>
              <a:rPr lang="nl-NL" dirty="0" smtClean="0"/>
              <a:t> genaamd </a:t>
            </a:r>
            <a:r>
              <a:rPr lang="nl-NL" dirty="0" err="1" smtClean="0">
                <a:solidFill>
                  <a:srgbClr val="FF0000"/>
                </a:solidFill>
              </a:rPr>
              <a:t>pulpitis</a:t>
            </a:r>
            <a:r>
              <a:rPr lang="nl-NL" dirty="0" smtClean="0">
                <a:solidFill>
                  <a:srgbClr val="FF0000"/>
                </a:solidFill>
              </a:rPr>
              <a:t>. </a:t>
            </a:r>
            <a:endParaRPr lang="nl-NL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nl-NL" dirty="0" smtClean="0">
                <a:solidFill>
                  <a:schemeClr val="tx1"/>
                </a:solidFill>
              </a:rPr>
              <a:t>Bij acute </a:t>
            </a:r>
            <a:r>
              <a:rPr lang="nl-NL" dirty="0" err="1" smtClean="0">
                <a:solidFill>
                  <a:schemeClr val="tx1"/>
                </a:solidFill>
              </a:rPr>
              <a:t>pupitis</a:t>
            </a:r>
            <a:r>
              <a:rPr lang="nl-NL" dirty="0" smtClean="0">
                <a:solidFill>
                  <a:schemeClr val="tx1"/>
                </a:solidFill>
              </a:rPr>
              <a:t> heeft de patiënt hevige kiespijn, vooral ‘s avonds bij drinken van warm en kou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nl-NL" dirty="0" smtClean="0">
                <a:solidFill>
                  <a:schemeClr val="tx1"/>
                </a:solidFill>
              </a:rPr>
              <a:t>Element is druk </a:t>
            </a:r>
            <a:r>
              <a:rPr lang="nl-NL" dirty="0" smtClean="0">
                <a:solidFill>
                  <a:schemeClr val="tx1"/>
                </a:solidFill>
              </a:rPr>
              <a:t>(=</a:t>
            </a:r>
            <a:r>
              <a:rPr lang="nl-NL" b="1" dirty="0" smtClean="0">
                <a:solidFill>
                  <a:schemeClr val="tx1"/>
                </a:solidFill>
              </a:rPr>
              <a:t>percussie</a:t>
            </a:r>
            <a:r>
              <a:rPr lang="nl-NL" dirty="0" smtClean="0">
                <a:solidFill>
                  <a:schemeClr val="tx1"/>
                </a:solidFill>
              </a:rPr>
              <a:t>) gevoelig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nl-NL" dirty="0" smtClean="0">
                <a:solidFill>
                  <a:schemeClr val="tx1"/>
                </a:solidFill>
              </a:rPr>
              <a:t>Oorzaak is meestal diepe caviteit of grote vulling in het element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nl-NL" b="1" dirty="0" smtClean="0">
                <a:solidFill>
                  <a:schemeClr val="tx1"/>
                </a:solidFill>
              </a:rPr>
              <a:t>Extractie</a:t>
            </a:r>
            <a:r>
              <a:rPr lang="nl-NL" dirty="0" smtClean="0">
                <a:solidFill>
                  <a:schemeClr val="tx1"/>
                </a:solidFill>
              </a:rPr>
              <a:t> (=trekken) </a:t>
            </a:r>
            <a:r>
              <a:rPr lang="nl-NL" dirty="0" smtClean="0">
                <a:solidFill>
                  <a:schemeClr val="tx1"/>
                </a:solidFill>
              </a:rPr>
              <a:t>of </a:t>
            </a:r>
            <a:r>
              <a:rPr lang="nl-NL" b="1" dirty="0" err="1" smtClean="0"/>
              <a:t>endodontischebehandeling</a:t>
            </a:r>
            <a:r>
              <a:rPr lang="nl-NL" b="1" dirty="0" smtClean="0"/>
              <a:t> (=</a:t>
            </a:r>
            <a:r>
              <a:rPr lang="nl-NL" dirty="0" smtClean="0">
                <a:solidFill>
                  <a:schemeClr val="tx1"/>
                </a:solidFill>
              </a:rPr>
              <a:t>wortelkanaalbehandeling) </a:t>
            </a:r>
            <a:r>
              <a:rPr lang="nl-NL" dirty="0" smtClean="0">
                <a:solidFill>
                  <a:schemeClr val="tx1"/>
                </a:solidFill>
              </a:rPr>
              <a:t>is de therapie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48431" t="-1" b="-6198"/>
          <a:stretch/>
        </p:blipFill>
        <p:spPr>
          <a:xfrm>
            <a:off x="5718025" y="332656"/>
            <a:ext cx="1806304" cy="266429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686099"/>
            <a:ext cx="2880320" cy="214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27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184" y="2276872"/>
            <a:ext cx="6782617" cy="2448271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Parodontitus</a:t>
            </a:r>
            <a:r>
              <a:rPr lang="nl-NL" dirty="0" smtClean="0"/>
              <a:t> en </a:t>
            </a:r>
            <a:r>
              <a:rPr lang="nl-NL" dirty="0" err="1"/>
              <a:t>G</a:t>
            </a:r>
            <a:r>
              <a:rPr lang="nl-NL" dirty="0" err="1" smtClean="0"/>
              <a:t>ingivitus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55159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260648"/>
            <a:ext cx="7641297" cy="5976664"/>
          </a:xfrm>
        </p:spPr>
        <p:txBody>
          <a:bodyPr>
            <a:normAutofit/>
          </a:bodyPr>
          <a:lstStyle/>
          <a:p>
            <a:r>
              <a:rPr lang="nl-NL" dirty="0" smtClean="0"/>
              <a:t>Vaak</a:t>
            </a:r>
            <a:r>
              <a:rPr lang="nl-NL" dirty="0" smtClean="0"/>
              <a:t> </a:t>
            </a:r>
            <a:r>
              <a:rPr lang="nl-NL" dirty="0" smtClean="0"/>
              <a:t>verloopt de </a:t>
            </a:r>
            <a:r>
              <a:rPr lang="nl-NL" dirty="0" err="1" smtClean="0"/>
              <a:t>pulpitis</a:t>
            </a:r>
            <a:r>
              <a:rPr lang="nl-NL" dirty="0" smtClean="0"/>
              <a:t> zonder klachten en sterft de </a:t>
            </a:r>
            <a:r>
              <a:rPr lang="nl-NL" dirty="0" err="1" smtClean="0"/>
              <a:t>pulpa</a:t>
            </a:r>
            <a:r>
              <a:rPr lang="nl-NL" dirty="0" smtClean="0"/>
              <a:t> af -&gt; </a:t>
            </a:r>
            <a:r>
              <a:rPr lang="nl-NL" b="1" dirty="0" smtClean="0"/>
              <a:t>necrose</a:t>
            </a:r>
          </a:p>
          <a:p>
            <a:r>
              <a:rPr lang="nl-NL" dirty="0" smtClean="0"/>
              <a:t>Bacteriën kunnen vanuit de </a:t>
            </a:r>
            <a:r>
              <a:rPr lang="nl-NL" dirty="0" err="1" smtClean="0"/>
              <a:t>pulpa</a:t>
            </a:r>
            <a:r>
              <a:rPr lang="nl-NL" dirty="0" smtClean="0"/>
              <a:t> via de wortelpunt een </a:t>
            </a:r>
            <a:r>
              <a:rPr lang="nl-NL" b="1" dirty="0" smtClean="0"/>
              <a:t>granuloom</a:t>
            </a:r>
            <a:r>
              <a:rPr lang="nl-NL" dirty="0" smtClean="0"/>
              <a:t> gaan vormen</a:t>
            </a:r>
          </a:p>
          <a:p>
            <a:r>
              <a:rPr lang="nl-NL" dirty="0" smtClean="0"/>
              <a:t>Granuloom bevat ontstekingscellen maar geen pus</a:t>
            </a:r>
          </a:p>
          <a:p>
            <a:r>
              <a:rPr lang="nl-NL" dirty="0" smtClean="0"/>
              <a:t>Het is een chronische ontsteking van de wortelpunt die over het algemeen pijnloos verloopt en wordt vaak pas ontdekt na het maken van een x-foto</a:t>
            </a:r>
          </a:p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r>
              <a:rPr lang="nl-NL" sz="2500" dirty="0" smtClean="0"/>
              <a:t>Zichtbaar </a:t>
            </a:r>
            <a:r>
              <a:rPr lang="nl-NL" sz="2500" dirty="0" smtClean="0"/>
              <a:t>als een zwarting </a:t>
            </a:r>
            <a:endParaRPr lang="nl-NL" sz="2500" dirty="0" smtClean="0"/>
          </a:p>
          <a:p>
            <a:pPr marL="109728" indent="0">
              <a:buNone/>
            </a:pPr>
            <a:r>
              <a:rPr lang="nl-NL" sz="2500" dirty="0" smtClean="0"/>
              <a:t>rond </a:t>
            </a:r>
            <a:r>
              <a:rPr lang="nl-NL" sz="2500" dirty="0" smtClean="0"/>
              <a:t>de wortelpunt</a:t>
            </a:r>
            <a:endParaRPr lang="nl-NL" sz="25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327" y="4209020"/>
            <a:ext cx="150495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02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36712"/>
            <a:ext cx="6840760" cy="5318601"/>
          </a:xfrm>
        </p:spPr>
      </p:pic>
    </p:spTree>
    <p:extLst>
      <p:ext uri="{BB962C8B-B14F-4D97-AF65-F5344CB8AC3E}">
        <p14:creationId xmlns:p14="http://schemas.microsoft.com/office/powerpoint/2010/main" val="1050616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Geen a</a:t>
            </a:r>
            <a:r>
              <a:rPr lang="nl-NL" dirty="0" smtClean="0"/>
              <a:t>fvalstoffen </a:t>
            </a:r>
            <a:r>
              <a:rPr lang="nl-NL" dirty="0" smtClean="0"/>
              <a:t>worden afgevoerd en voedingsstoffen worden aangevoerd gaat het element in kwaliteit </a:t>
            </a:r>
            <a:r>
              <a:rPr lang="nl-NL" dirty="0" smtClean="0"/>
              <a:t>achteruit</a:t>
            </a:r>
            <a:endParaRPr lang="nl-NL" dirty="0" smtClean="0"/>
          </a:p>
          <a:p>
            <a:r>
              <a:rPr lang="nl-NL" dirty="0" smtClean="0"/>
              <a:t>Element verkleurd van </a:t>
            </a:r>
            <a:r>
              <a:rPr lang="nl-NL" b="1" dirty="0" smtClean="0"/>
              <a:t>geel tot </a:t>
            </a:r>
            <a:r>
              <a:rPr lang="nl-NL" b="1" dirty="0" err="1" smtClean="0"/>
              <a:t>grijs-blauw</a:t>
            </a:r>
            <a:endParaRPr lang="nl-NL" b="1" dirty="0" smtClean="0"/>
          </a:p>
          <a:p>
            <a:r>
              <a:rPr lang="nl-NL" dirty="0" smtClean="0"/>
              <a:t>Element wordt bros en breekt makkelijk af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Pulpa</a:t>
            </a:r>
            <a:r>
              <a:rPr lang="nl-NL" dirty="0" smtClean="0"/>
              <a:t> </a:t>
            </a:r>
            <a:r>
              <a:rPr lang="nl-NL" dirty="0"/>
              <a:t>is afgestorven </a:t>
            </a:r>
            <a:r>
              <a:rPr lang="nl-NL" dirty="0" smtClean="0"/>
              <a:t>is een </a:t>
            </a:r>
            <a:r>
              <a:rPr lang="nl-NL" dirty="0" err="1" smtClean="0"/>
              <a:t>avitaal</a:t>
            </a:r>
            <a:r>
              <a:rPr lang="nl-NL" dirty="0" smtClean="0"/>
              <a:t> </a:t>
            </a:r>
            <a:r>
              <a:rPr lang="nl-NL" dirty="0"/>
              <a:t>element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19830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30619"/>
          </a:xfrm>
        </p:spPr>
        <p:txBody>
          <a:bodyPr/>
          <a:lstStyle/>
          <a:p>
            <a:r>
              <a:rPr lang="nl-NL" dirty="0" smtClean="0"/>
              <a:t>Vaak breekt zo’n element af bij de </a:t>
            </a:r>
            <a:r>
              <a:rPr lang="nl-NL" dirty="0" err="1" smtClean="0"/>
              <a:t>gingivarand</a:t>
            </a:r>
            <a:r>
              <a:rPr lang="nl-NL" dirty="0" smtClean="0"/>
              <a:t> of breekt de </a:t>
            </a:r>
            <a:r>
              <a:rPr lang="nl-NL" dirty="0" smtClean="0"/>
              <a:t>wortel</a:t>
            </a:r>
          </a:p>
          <a:p>
            <a:endParaRPr lang="nl-NL" dirty="0" smtClean="0"/>
          </a:p>
          <a:p>
            <a:r>
              <a:rPr lang="nl-NL" dirty="0" smtClean="0"/>
              <a:t>Bij een dode </a:t>
            </a:r>
            <a:r>
              <a:rPr lang="nl-NL" dirty="0" err="1" smtClean="0"/>
              <a:t>pulpa</a:t>
            </a:r>
            <a:r>
              <a:rPr lang="nl-NL" dirty="0" smtClean="0"/>
              <a:t> kan er een gemakkelijk een ontsteking </a:t>
            </a:r>
            <a:r>
              <a:rPr lang="nl-NL" dirty="0" smtClean="0"/>
              <a:t>ontstaan</a:t>
            </a:r>
          </a:p>
          <a:p>
            <a:endParaRPr lang="nl-NL" dirty="0" smtClean="0"/>
          </a:p>
          <a:p>
            <a:r>
              <a:rPr lang="nl-NL" dirty="0" smtClean="0"/>
              <a:t>Wil je een </a:t>
            </a:r>
            <a:r>
              <a:rPr lang="nl-NL" dirty="0" err="1" smtClean="0"/>
              <a:t>avitaal</a:t>
            </a:r>
            <a:r>
              <a:rPr lang="nl-NL" dirty="0" smtClean="0"/>
              <a:t> </a:t>
            </a:r>
            <a:r>
              <a:rPr lang="nl-NL" dirty="0" smtClean="0"/>
              <a:t>element behouden zal je een wortelkanaal </a:t>
            </a:r>
            <a:r>
              <a:rPr lang="nl-NL" b="1" dirty="0" smtClean="0"/>
              <a:t>behandeling </a:t>
            </a:r>
            <a:r>
              <a:rPr lang="nl-NL" b="1" dirty="0" smtClean="0"/>
              <a:t>(</a:t>
            </a:r>
            <a:r>
              <a:rPr lang="nl-NL" b="1" dirty="0" err="1" smtClean="0"/>
              <a:t>endodontische</a:t>
            </a:r>
            <a:r>
              <a:rPr lang="nl-NL" b="1" dirty="0" smtClean="0"/>
              <a:t> behandeling) </a:t>
            </a:r>
            <a:r>
              <a:rPr lang="nl-NL" dirty="0" smtClean="0"/>
              <a:t>moeten plaatsvinden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137" y="4437112"/>
            <a:ext cx="5968663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16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idx="2"/>
          </p:nvPr>
        </p:nvSpPr>
        <p:spPr>
          <a:xfrm>
            <a:off x="395536" y="2060848"/>
            <a:ext cx="8748464" cy="4176464"/>
          </a:xfrm>
        </p:spPr>
        <p:txBody>
          <a:bodyPr>
            <a:normAutofit fontScale="92500"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nl-NL" dirty="0" smtClean="0"/>
              <a:t>R</a:t>
            </a:r>
            <a:r>
              <a:rPr lang="nl-NL" dirty="0" smtClean="0"/>
              <a:t>einiging het element </a:t>
            </a:r>
            <a:r>
              <a:rPr lang="nl-NL" dirty="0" smtClean="0"/>
              <a:t>van </a:t>
            </a:r>
            <a:r>
              <a:rPr lang="nl-NL" dirty="0" smtClean="0"/>
              <a:t>binnenuit </a:t>
            </a:r>
            <a:r>
              <a:rPr lang="nl-NL" dirty="0" smtClean="0"/>
              <a:t>er wordt het wortelkanaal hermetisch </a:t>
            </a:r>
            <a:r>
              <a:rPr lang="nl-NL" dirty="0" smtClean="0"/>
              <a:t>afgesloten</a:t>
            </a:r>
            <a:endParaRPr lang="nl-NL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nl-NL" dirty="0" smtClean="0"/>
              <a:t>Bacteriën hebben zo geen kans en de </a:t>
            </a:r>
            <a:r>
              <a:rPr lang="nl-NL" dirty="0" smtClean="0"/>
              <a:t>evt. </a:t>
            </a:r>
            <a:r>
              <a:rPr lang="nl-NL" dirty="0" smtClean="0"/>
              <a:t>ontsteking kan </a:t>
            </a:r>
            <a:r>
              <a:rPr lang="nl-NL" dirty="0" smtClean="0"/>
              <a:t>genezen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nl-NL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nl-NL" dirty="0" smtClean="0"/>
              <a:t>Om het element te versterken wordt er een stiftopbouw gemaakt in het </a:t>
            </a:r>
            <a:r>
              <a:rPr lang="nl-NL" dirty="0" smtClean="0"/>
              <a:t>wortelkanaal om een breuk te voorkomen</a:t>
            </a:r>
            <a:endParaRPr lang="nl-NL" dirty="0" smtClean="0"/>
          </a:p>
          <a:p>
            <a:pPr marL="285750" indent="-285750" algn="l">
              <a:buFont typeface="Arial" pitchFamily="34" charset="0"/>
              <a:buChar char="•"/>
            </a:pPr>
            <a:endParaRPr lang="nl-NL" dirty="0" smtClean="0"/>
          </a:p>
          <a:p>
            <a:pPr marL="285750" indent="-285750" algn="l">
              <a:buFont typeface="Arial" pitchFamily="34" charset="0"/>
              <a:buChar char="•"/>
            </a:pPr>
            <a:endParaRPr lang="nl-NL" dirty="0" smtClean="0"/>
          </a:p>
          <a:p>
            <a:pPr marL="285750" indent="-285750" algn="l">
              <a:buFont typeface="Arial" pitchFamily="34" charset="0"/>
              <a:buChar char="•"/>
            </a:pPr>
            <a:endParaRPr lang="nl-NL" dirty="0"/>
          </a:p>
          <a:p>
            <a:pPr marL="285750" indent="-285750" algn="l">
              <a:buFont typeface="Arial" pitchFamily="34" charset="0"/>
              <a:buChar char="•"/>
            </a:pPr>
            <a:endParaRPr lang="nl-NL" dirty="0" smtClean="0"/>
          </a:p>
          <a:p>
            <a:pPr marL="285750" indent="-285750" algn="l">
              <a:buFont typeface="Arial" pitchFamily="34" charset="0"/>
              <a:buChar char="•"/>
            </a:pPr>
            <a:endParaRPr lang="nl-NL" dirty="0"/>
          </a:p>
          <a:p>
            <a:pPr marL="285750" indent="-285750" algn="l">
              <a:buFont typeface="Arial" pitchFamily="34" charset="0"/>
              <a:buChar char="•"/>
            </a:pPr>
            <a:endParaRPr lang="nl-NL" dirty="0" smtClean="0"/>
          </a:p>
          <a:p>
            <a:pPr marL="285750" indent="-285750" algn="l">
              <a:buFont typeface="Arial" pitchFamily="34" charset="0"/>
              <a:buChar char="•"/>
            </a:pPr>
            <a:endParaRPr lang="nl-NL" dirty="0"/>
          </a:p>
          <a:p>
            <a:pPr marL="285750" indent="-285750" algn="l">
              <a:buFont typeface="Arial" pitchFamily="34" charset="0"/>
              <a:buChar char="•"/>
            </a:pPr>
            <a:endParaRPr lang="nl-NL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nl-NL" dirty="0" smtClean="0"/>
              <a:t>B</a:t>
            </a:r>
            <a:r>
              <a:rPr lang="nl-NL" dirty="0" smtClean="0"/>
              <a:t>leken?  Element kleurt </a:t>
            </a:r>
            <a:r>
              <a:rPr lang="nl-NL" dirty="0" smtClean="0"/>
              <a:t>vaak weer terug, </a:t>
            </a:r>
            <a:r>
              <a:rPr lang="nl-NL" dirty="0" smtClean="0"/>
              <a:t>esthetisch is een vulling of een kroon het mooist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76672"/>
            <a:ext cx="3429003" cy="1080120"/>
          </a:xfr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362" y="3603104"/>
            <a:ext cx="762000" cy="762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3315642"/>
            <a:ext cx="25146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184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84616" cy="4785320"/>
          </a:xfrm>
        </p:spPr>
        <p:txBody>
          <a:bodyPr/>
          <a:lstStyle/>
          <a:p>
            <a:pPr algn="l"/>
            <a:r>
              <a:rPr lang="nl-NL" dirty="0" smtClean="0"/>
              <a:t>Huiswerk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3419872" y="4725144"/>
            <a:ext cx="4974320" cy="1544358"/>
          </a:xfrm>
        </p:spPr>
        <p:txBody>
          <a:bodyPr>
            <a:normAutofit/>
          </a:bodyPr>
          <a:lstStyle/>
          <a:p>
            <a:pPr algn="l"/>
            <a:r>
              <a:rPr lang="nl-NL" b="1" dirty="0" smtClean="0"/>
              <a:t>Begrippenlijst</a:t>
            </a:r>
          </a:p>
          <a:p>
            <a:pPr algn="l"/>
            <a:r>
              <a:rPr lang="nl-NL" b="1" dirty="0" err="1" smtClean="0"/>
              <a:t>Puntgewijze</a:t>
            </a:r>
            <a:r>
              <a:rPr lang="nl-NL" b="1" dirty="0"/>
              <a:t> </a:t>
            </a:r>
            <a:r>
              <a:rPr lang="nl-NL" b="1" dirty="0" smtClean="0"/>
              <a:t>samenvatting</a:t>
            </a:r>
          </a:p>
          <a:p>
            <a:pPr algn="l"/>
            <a:r>
              <a:rPr lang="nl-NL" b="1" dirty="0" smtClean="0"/>
              <a:t>Studievragen</a:t>
            </a:r>
            <a:endParaRPr lang="nl-NL" b="1" dirty="0"/>
          </a:p>
        </p:txBody>
      </p:sp>
      <p:pic>
        <p:nvPicPr>
          <p:cNvPr id="5" name="Tijdelijke aanduiding voor inhoud 4" descr="Kleurplaat huiswerk maken - Afb 13554.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762" y="1212850"/>
            <a:ext cx="2695575" cy="2695575"/>
          </a:xfrm>
        </p:spPr>
      </p:pic>
    </p:spTree>
    <p:extLst>
      <p:ext uri="{BB962C8B-B14F-4D97-AF65-F5344CB8AC3E}">
        <p14:creationId xmlns:p14="http://schemas.microsoft.com/office/powerpoint/2010/main" val="1834676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1417638"/>
            <a:ext cx="8229600" cy="4525963"/>
          </a:xfrm>
        </p:spPr>
        <p:txBody>
          <a:bodyPr/>
          <a:lstStyle/>
          <a:p>
            <a:pPr marL="109728" indent="0">
              <a:buNone/>
            </a:pPr>
            <a:r>
              <a:rPr lang="nl-NL" dirty="0" smtClean="0"/>
              <a:t>Parodontitis </a:t>
            </a:r>
            <a:r>
              <a:rPr lang="nl-NL" dirty="0" smtClean="0"/>
              <a:t>is een </a:t>
            </a:r>
            <a:r>
              <a:rPr lang="nl-NL" b="1" dirty="0" smtClean="0"/>
              <a:t>chronische ontsteking </a:t>
            </a:r>
            <a:r>
              <a:rPr lang="nl-NL" dirty="0" smtClean="0"/>
              <a:t>van het ophangapparaat van het </a:t>
            </a:r>
            <a:r>
              <a:rPr lang="nl-NL" dirty="0" smtClean="0"/>
              <a:t>gebit</a:t>
            </a:r>
            <a:endParaRPr lang="nl-NL" dirty="0" smtClean="0"/>
          </a:p>
          <a:p>
            <a:r>
              <a:rPr lang="nl-NL" dirty="0" smtClean="0"/>
              <a:t>Hierbij treed geleidelijk </a:t>
            </a:r>
            <a:r>
              <a:rPr lang="nl-NL" b="1" dirty="0" smtClean="0"/>
              <a:t>verlies van het steunweefsel </a:t>
            </a:r>
            <a:r>
              <a:rPr lang="nl-NL" b="1" dirty="0" smtClean="0"/>
              <a:t>op</a:t>
            </a:r>
            <a:endParaRPr lang="nl-NL" b="1" dirty="0" smtClean="0"/>
          </a:p>
          <a:p>
            <a:r>
              <a:rPr lang="nl-NL" dirty="0" smtClean="0"/>
              <a:t>Door </a:t>
            </a:r>
            <a:r>
              <a:rPr lang="nl-NL" dirty="0"/>
              <a:t>v</a:t>
            </a:r>
            <a:r>
              <a:rPr lang="nl-NL" dirty="0" smtClean="0"/>
              <a:t>erlies </a:t>
            </a:r>
            <a:r>
              <a:rPr lang="nl-NL" dirty="0" smtClean="0"/>
              <a:t>van het steunweefsel gaan elementen steeds losser staan en uiteindelijk </a:t>
            </a:r>
            <a:r>
              <a:rPr lang="nl-NL" dirty="0" smtClean="0"/>
              <a:t>verloren</a:t>
            </a:r>
            <a:endParaRPr lang="nl-NL" dirty="0" smtClean="0"/>
          </a:p>
          <a:p>
            <a:r>
              <a:rPr lang="nl-NL" b="1" dirty="0" smtClean="0"/>
              <a:t>Voorstadium</a:t>
            </a:r>
            <a:r>
              <a:rPr lang="nl-NL" dirty="0" smtClean="0"/>
              <a:t> van parodontitis is gingivitis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Parodontitis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980721"/>
            <a:ext cx="2930963" cy="192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49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716016" y="116632"/>
            <a:ext cx="4248472" cy="792088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/>
              <a:t>Gingivitis  is een </a:t>
            </a:r>
            <a:r>
              <a:rPr lang="nl-NL" dirty="0" smtClean="0"/>
              <a:t>chronische ontsteking </a:t>
            </a:r>
            <a:r>
              <a:rPr lang="nl-NL" dirty="0"/>
              <a:t>van de </a:t>
            </a:r>
            <a:r>
              <a:rPr lang="nl-NL" dirty="0" err="1"/>
              <a:t>gingiva</a:t>
            </a:r>
            <a:r>
              <a:rPr lang="nl-NL" dirty="0"/>
              <a:t> 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2"/>
          </p:nvPr>
        </p:nvSpPr>
        <p:spPr>
          <a:xfrm>
            <a:off x="4703230" y="1628800"/>
            <a:ext cx="4407411" cy="4962202"/>
          </a:xfrm>
        </p:spPr>
        <p:txBody>
          <a:bodyPr/>
          <a:lstStyle/>
          <a:p>
            <a:pPr marL="285750" indent="-285750" algn="l">
              <a:buFont typeface="Arial" pitchFamily="34" charset="0"/>
              <a:buChar char="•"/>
            </a:pPr>
            <a:r>
              <a:rPr lang="nl-NL" dirty="0"/>
              <a:t>V</a:t>
            </a:r>
            <a:r>
              <a:rPr lang="nl-NL" dirty="0" smtClean="0"/>
              <a:t>eroorzaakt </a:t>
            </a:r>
            <a:r>
              <a:rPr lang="nl-NL" dirty="0" smtClean="0"/>
              <a:t>door </a:t>
            </a:r>
            <a:r>
              <a:rPr lang="nl-NL" dirty="0" smtClean="0"/>
              <a:t>tandplak</a:t>
            </a:r>
            <a:endParaRPr lang="nl-NL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nl-NL" dirty="0" smtClean="0"/>
              <a:t>Zichtbaar door roodheid en zwelling van de </a:t>
            </a:r>
            <a:r>
              <a:rPr lang="nl-NL" dirty="0" err="1" smtClean="0"/>
              <a:t>gingiva</a:t>
            </a:r>
            <a:endParaRPr lang="nl-NL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nl-NL" dirty="0"/>
              <a:t>B</a:t>
            </a:r>
            <a:r>
              <a:rPr lang="nl-NL" dirty="0" smtClean="0"/>
              <a:t>loed </a:t>
            </a:r>
            <a:r>
              <a:rPr lang="nl-NL" dirty="0" smtClean="0"/>
              <a:t>het tandvlees gemakkelijk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nl-NL" dirty="0"/>
              <a:t>G</a:t>
            </a:r>
            <a:r>
              <a:rPr lang="nl-NL" dirty="0" smtClean="0"/>
              <a:t>eneest bij goede </a:t>
            </a:r>
            <a:r>
              <a:rPr lang="nl-NL" dirty="0" err="1" smtClean="0"/>
              <a:t>mondhygien</a:t>
            </a:r>
            <a:r>
              <a:rPr lang="nl-NL" dirty="0"/>
              <a:t> </a:t>
            </a:r>
            <a:r>
              <a:rPr lang="nl-NL" dirty="0" smtClean="0"/>
              <a:t>en poetsen dan gaat de </a:t>
            </a:r>
            <a:r>
              <a:rPr lang="nl-NL" dirty="0" smtClean="0"/>
              <a:t>gingivitis snel </a:t>
            </a:r>
            <a:r>
              <a:rPr lang="nl-NL" dirty="0" smtClean="0"/>
              <a:t>herstellen en </a:t>
            </a:r>
            <a:r>
              <a:rPr lang="nl-NL" dirty="0" smtClean="0"/>
              <a:t>heeft een goede prognose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nl-NL" dirty="0" smtClean="0"/>
              <a:t>Alleen wanneer de patiënt dit goed blijft doen is het resultaat er ook naar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4064" y="1647559"/>
            <a:ext cx="4319167" cy="275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869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idx="2"/>
          </p:nvPr>
        </p:nvSpPr>
        <p:spPr>
          <a:xfrm>
            <a:off x="4211960" y="836712"/>
            <a:ext cx="4752528" cy="5112568"/>
          </a:xfrm>
        </p:spPr>
        <p:txBody>
          <a:bodyPr>
            <a:norm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nl-NL" dirty="0" smtClean="0"/>
              <a:t>Is er een gingivitis tezamen met verlies van steunweefsel spreekt men van een </a:t>
            </a:r>
            <a:r>
              <a:rPr lang="nl-NL" b="1" dirty="0" smtClean="0"/>
              <a:t>parodontitis</a:t>
            </a:r>
            <a:r>
              <a:rPr lang="nl-NL" dirty="0" smtClean="0"/>
              <a:t>!!!!</a:t>
            </a:r>
            <a:endParaRPr lang="nl-NL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nl-NL" dirty="0" smtClean="0"/>
              <a:t>In het beginstadium lijkt parodontitis op gingivitis, het belangrijkste verschil is dat het </a:t>
            </a:r>
            <a:r>
              <a:rPr lang="nl-NL" b="1" dirty="0" smtClean="0"/>
              <a:t>steunweefsel </a:t>
            </a:r>
            <a:r>
              <a:rPr lang="nl-NL" dirty="0" smtClean="0"/>
              <a:t>(kaakbot) verloren gaat.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nl-NL" dirty="0" smtClean="0"/>
              <a:t>1 van de meetbare tekenen is dat de pocket dieper is dan 3 mm</a:t>
            </a:r>
            <a:endParaRPr lang="nl-NL" dirty="0"/>
          </a:p>
          <a:p>
            <a:pPr marL="285750" indent="-285750" algn="l">
              <a:buFont typeface="Arial" pitchFamily="34" charset="0"/>
              <a:buChar char="•"/>
            </a:pPr>
            <a:r>
              <a:rPr lang="nl-NL" dirty="0" smtClean="0"/>
              <a:t>Vaak </a:t>
            </a:r>
            <a:r>
              <a:rPr lang="nl-NL" dirty="0" smtClean="0"/>
              <a:t>komt </a:t>
            </a:r>
            <a:r>
              <a:rPr lang="nl-NL" dirty="0" smtClean="0"/>
              <a:t>er pus uit deze pockets en mensen klagen dan ook over een vieze smaak in de </a:t>
            </a:r>
            <a:r>
              <a:rPr lang="nl-NL" dirty="0" smtClean="0"/>
              <a:t>mond</a:t>
            </a:r>
            <a:endParaRPr lang="nl-NL" dirty="0"/>
          </a:p>
          <a:p>
            <a:pPr marL="285750" indent="-285750" algn="l">
              <a:buFont typeface="Arial" pitchFamily="34" charset="0"/>
              <a:buChar char="•"/>
            </a:pPr>
            <a:r>
              <a:rPr lang="nl-NL" dirty="0" smtClean="0"/>
              <a:t>Zichtbaar op </a:t>
            </a:r>
            <a:r>
              <a:rPr lang="nl-NL" dirty="0" smtClean="0"/>
              <a:t>röntgenfoto’s is botresorptie (verdwijnen van bot) te zien rond de betrokken elementen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55" y="2420888"/>
            <a:ext cx="2905150" cy="1872208"/>
          </a:xfr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455" y="510927"/>
            <a:ext cx="2762250" cy="165735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4707688"/>
            <a:ext cx="2704331" cy="163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506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idx="2"/>
          </p:nvPr>
        </p:nvSpPr>
        <p:spPr>
          <a:xfrm>
            <a:off x="4736592" y="980728"/>
            <a:ext cx="4155888" cy="4674170"/>
          </a:xfrm>
        </p:spPr>
        <p:txBody>
          <a:bodyPr/>
          <a:lstStyle/>
          <a:p>
            <a:pPr marL="285750" indent="-285750" algn="l">
              <a:buFont typeface="Arial" pitchFamily="34" charset="0"/>
              <a:buChar char="•"/>
            </a:pPr>
            <a:r>
              <a:rPr lang="nl-NL" dirty="0" smtClean="0"/>
              <a:t>Bij </a:t>
            </a:r>
            <a:r>
              <a:rPr lang="nl-NL" dirty="0" smtClean="0"/>
              <a:t>parodontitis </a:t>
            </a:r>
            <a:r>
              <a:rPr lang="nl-NL" dirty="0" smtClean="0"/>
              <a:t>kunnen </a:t>
            </a:r>
            <a:r>
              <a:rPr lang="nl-NL" dirty="0" smtClean="0"/>
              <a:t>de elementen los gaan staan en een andere stand </a:t>
            </a:r>
            <a:r>
              <a:rPr lang="nl-NL" dirty="0" smtClean="0"/>
              <a:t>innemen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nl-NL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nl-NL" dirty="0"/>
              <a:t>D</a:t>
            </a:r>
            <a:r>
              <a:rPr lang="nl-NL" dirty="0" smtClean="0"/>
              <a:t>iastemen </a:t>
            </a:r>
            <a:r>
              <a:rPr lang="nl-NL" dirty="0" smtClean="0"/>
              <a:t>kunnen ontstaan </a:t>
            </a:r>
            <a:r>
              <a:rPr lang="nl-NL" dirty="0" smtClean="0"/>
              <a:t>(pockets)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nl-NL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nl-NL" dirty="0" smtClean="0"/>
              <a:t>Parodontitis beperkt zich niet tot 1 element, meestal gaat het om </a:t>
            </a:r>
            <a:r>
              <a:rPr lang="nl-NL" dirty="0" smtClean="0"/>
              <a:t>groepen </a:t>
            </a:r>
            <a:r>
              <a:rPr lang="nl-NL" dirty="0" smtClean="0"/>
              <a:t>elementen of soms zelfs het hele </a:t>
            </a:r>
            <a:r>
              <a:rPr lang="nl-NL" dirty="0" smtClean="0"/>
              <a:t>gebit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nl-NL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nl-NL" dirty="0" smtClean="0"/>
              <a:t>Vooral bij diabetes is het gebit vaak door parodontitis aangetast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02" y="4941168"/>
            <a:ext cx="3488068" cy="2016224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677" y="304278"/>
            <a:ext cx="2232248" cy="301353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677" y="3514172"/>
            <a:ext cx="2976867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088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08284"/>
            <a:ext cx="1728192" cy="1970139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89297"/>
            <a:ext cx="1152128" cy="152849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777074"/>
            <a:ext cx="1711736" cy="179732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730774"/>
            <a:ext cx="1722445" cy="1843621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2699792" y="1808688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gingivitis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6372200" y="1808688"/>
            <a:ext cx="1617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Beginnende </a:t>
            </a:r>
          </a:p>
          <a:p>
            <a:r>
              <a:rPr lang="nl-NL" dirty="0" smtClean="0"/>
              <a:t>parodontitis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3259400" y="4437112"/>
            <a:ext cx="1572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Gevorderde</a:t>
            </a:r>
          </a:p>
          <a:p>
            <a:r>
              <a:rPr lang="nl-NL" dirty="0" smtClean="0"/>
              <a:t>parodontitis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6876256" y="4437112"/>
            <a:ext cx="1508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Ernstige</a:t>
            </a:r>
          </a:p>
          <a:p>
            <a:r>
              <a:rPr lang="nl-NL" dirty="0" smtClean="0"/>
              <a:t>parodontitis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305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899" t="33491" r="6170" b="10824"/>
          <a:stretch/>
        </p:blipFill>
        <p:spPr>
          <a:xfrm>
            <a:off x="1070353" y="1844824"/>
            <a:ext cx="7030040" cy="3672408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Ontstoken tandvlees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936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2110" t="20763" r="4473" b="12414"/>
          <a:stretch/>
        </p:blipFill>
        <p:spPr>
          <a:xfrm>
            <a:off x="1187624" y="1269120"/>
            <a:ext cx="7049377" cy="417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96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">
  <a:themeElements>
    <a:clrScheme name="Concour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982</TotalTime>
  <Words>1102</Words>
  <Application>Microsoft Office PowerPoint</Application>
  <PresentationFormat>Diavoorstelling (4:3)</PresentationFormat>
  <Paragraphs>139</Paragraphs>
  <Slides>25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32" baseType="lpstr">
      <vt:lpstr>Arial</vt:lpstr>
      <vt:lpstr>Calibri</vt:lpstr>
      <vt:lpstr>Lucida Sans Unicode</vt:lpstr>
      <vt:lpstr>Verdana</vt:lpstr>
      <vt:lpstr>Wingdings 2</vt:lpstr>
      <vt:lpstr>Wingdings 3</vt:lpstr>
      <vt:lpstr>Concours</vt:lpstr>
      <vt:lpstr>Gebitskenmerken</vt:lpstr>
      <vt:lpstr>Parodontitus en Gingivitus</vt:lpstr>
      <vt:lpstr>Parodontitis </vt:lpstr>
      <vt:lpstr>Gingivitis  is een chronische ontsteking van de gingiva </vt:lpstr>
      <vt:lpstr>PowerPoint-presentatie</vt:lpstr>
      <vt:lpstr>PowerPoint-presentatie</vt:lpstr>
      <vt:lpstr>PowerPoint-presentatie</vt:lpstr>
      <vt:lpstr>Ontstoken tandvlees</vt:lpstr>
      <vt:lpstr>PowerPoint-presentatie</vt:lpstr>
      <vt:lpstr>Therapie </vt:lpstr>
      <vt:lpstr>PowerPoint-presentatie</vt:lpstr>
      <vt:lpstr>Ankylose </vt:lpstr>
      <vt:lpstr>PowerPoint-presentatie</vt:lpstr>
      <vt:lpstr>Hypercementose </vt:lpstr>
      <vt:lpstr>Gevoelige tandhalzen</vt:lpstr>
      <vt:lpstr>Therapie </vt:lpstr>
      <vt:lpstr>Voorbeeld</vt:lpstr>
      <vt:lpstr>PowerPoint-presentatie</vt:lpstr>
      <vt:lpstr>Aandoeningen van de pulpa</vt:lpstr>
      <vt:lpstr>PowerPoint-presentatie</vt:lpstr>
      <vt:lpstr>PowerPoint-presentatie</vt:lpstr>
      <vt:lpstr>Pulpa is afgestorven is een avitaal element</vt:lpstr>
      <vt:lpstr>PowerPoint-presentatie</vt:lpstr>
      <vt:lpstr>PowerPoint-presentatie</vt:lpstr>
      <vt:lpstr>Huiswerk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Anatomie en pathologie van het gebit</dc:title>
  <dc:creator>gebruiker</dc:creator>
  <cp:lastModifiedBy>Jannet van den Berg</cp:lastModifiedBy>
  <cp:revision>23</cp:revision>
  <dcterms:created xsi:type="dcterms:W3CDTF">2011-10-30T20:39:47Z</dcterms:created>
  <dcterms:modified xsi:type="dcterms:W3CDTF">2016-10-24T19:46:01Z</dcterms:modified>
</cp:coreProperties>
</file>